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lant Light" charset="1" panose="00000400000000000000"/>
      <p:regular r:id="rId10"/>
    </p:embeddedFont>
    <p:embeddedFont>
      <p:font typeface="Halant Light Bold" charset="1" panose="00000500000000000000"/>
      <p:regular r:id="rId11"/>
    </p:embeddedFont>
    <p:embeddedFont>
      <p:font typeface="Halant Medium" charset="1" panose="00000600000000000000"/>
      <p:regular r:id="rId12"/>
    </p:embeddedFont>
    <p:embeddedFont>
      <p:font typeface="Halant Medium Bold" charset="1" panose="000007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sv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5555" t="0" r="5555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4121840"/>
            <a:ext cx="8787655" cy="319336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0">
            <a:off x="731520" y="-72964"/>
            <a:ext cx="23224" cy="7492275"/>
          </a:xfrm>
          <a:prstGeom prst="rect">
            <a:avLst/>
          </a:prstGeom>
          <a:solidFill>
            <a:srgbClr val="1B1B1B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17525" y="4926204"/>
            <a:ext cx="6752606" cy="1657476"/>
            <a:chOff x="0" y="0"/>
            <a:chExt cx="9003475" cy="220996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9003475" cy="1208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460"/>
                </a:lnSpc>
              </a:pPr>
              <a:r>
                <a:rPr lang="en-US" sz="6800">
                  <a:solidFill>
                    <a:srgbClr val="1B1B1B"/>
                  </a:solidFill>
                  <a:latin typeface="Halant Medium"/>
                </a:rPr>
                <a:t>Adriana de Castro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587245"/>
              <a:ext cx="9003475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B1B1B"/>
                  </a:solidFill>
                  <a:latin typeface="Halant Light"/>
                </a:rPr>
                <a:t>Artista Plástica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5555" t="0" r="5555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482972" y="731520"/>
            <a:ext cx="8787655" cy="4056223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-5400000">
            <a:off x="5132464" y="3100690"/>
            <a:ext cx="23224" cy="6176891"/>
          </a:xfrm>
          <a:prstGeom prst="rect">
            <a:avLst/>
          </a:prstGeom>
          <a:solidFill>
            <a:srgbClr val="1B1B1B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9293" t="25317" r="8680" b="19782"/>
          <a:stretch>
            <a:fillRect/>
          </a:stretch>
        </p:blipFill>
        <p:spPr>
          <a:xfrm flipH="false" flipV="false" rot="0">
            <a:off x="1387672" y="943832"/>
            <a:ext cx="6978256" cy="350292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17525" y="5207188"/>
            <a:ext cx="8253103" cy="1657476"/>
            <a:chOff x="0" y="0"/>
            <a:chExt cx="11004137" cy="220996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11004137" cy="1208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60"/>
                </a:lnSpc>
              </a:pPr>
              <a:r>
                <a:rPr lang="en-US" sz="6800">
                  <a:solidFill>
                    <a:srgbClr val="1B1B1B"/>
                  </a:solidFill>
                  <a:latin typeface="Halant Medium"/>
                </a:rPr>
                <a:t>Adriana de Castro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587245"/>
              <a:ext cx="11004137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1B1B1B"/>
                  </a:solidFill>
                  <a:latin typeface="Halant Light"/>
                </a:rPr>
                <a:t>Artista Plástica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5555" t="0" r="5555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3837" y="272705"/>
            <a:ext cx="9425926" cy="676979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5400000">
            <a:off x="5062231" y="2336330"/>
            <a:ext cx="21000" cy="6656644"/>
          </a:xfrm>
          <a:prstGeom prst="rect">
            <a:avLst/>
          </a:prstGeom>
          <a:solidFill>
            <a:srgbClr val="1B1B1B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8573" t="0" r="2595" b="0"/>
          <a:stretch>
            <a:fillRect/>
          </a:stretch>
        </p:blipFill>
        <p:spPr>
          <a:xfrm flipH="false" flipV="false" rot="0">
            <a:off x="0" y="1254104"/>
            <a:ext cx="4738339" cy="400059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13617" r="0" b="2524"/>
          <a:stretch>
            <a:fillRect/>
          </a:stretch>
        </p:blipFill>
        <p:spPr>
          <a:xfrm flipH="false" flipV="false" rot="0">
            <a:off x="5072731" y="21010"/>
            <a:ext cx="4680869" cy="523369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23077" y="519468"/>
            <a:ext cx="4415262" cy="424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1B1B1B"/>
                </a:solidFill>
                <a:latin typeface="Halant Medium"/>
              </a:rPr>
              <a:t>Exposição no Teatro Augusta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7930" y="5927090"/>
            <a:ext cx="7917740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1B1B1B"/>
                </a:solidFill>
                <a:latin typeface="Halant Light"/>
              </a:rPr>
              <a:t>Recebendo as amigas, as apresentadoras de TV Maria Cândida, Amanda Françozo e Luciana Liviero e a atriz Suzy Rêgo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5555" t="0" r="5555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82225" y="296529"/>
            <a:ext cx="8989150" cy="6722141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744409" y="6159576"/>
            <a:ext cx="6264782" cy="424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1B1B1B"/>
                </a:solidFill>
                <a:latin typeface="Halant Medium"/>
              </a:rPr>
              <a:t>Texto do crítico Oscar D'Ambrósio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71556" y="484263"/>
            <a:ext cx="8050524" cy="5846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81"/>
              </a:lnSpc>
              <a:spcBef>
                <a:spcPct val="0"/>
              </a:spcBef>
            </a:pPr>
            <a:r>
              <a:rPr lang="en-US" sz="2557">
                <a:solidFill>
                  <a:srgbClr val="1B1B1B"/>
                </a:solidFill>
                <a:latin typeface="Halant Light Bold"/>
              </a:rPr>
              <a:t>A a</a:t>
            </a:r>
            <a:r>
              <a:rPr lang="en-US" sz="2557">
                <a:solidFill>
                  <a:srgbClr val="1B1B1B"/>
                </a:solidFill>
                <a:latin typeface="Halant Light Bold"/>
              </a:rPr>
              <a:t>rte do movimento</a:t>
            </a:r>
          </a:p>
          <a:p>
            <a:pPr>
              <a:lnSpc>
                <a:spcPts val="2864"/>
              </a:lnSpc>
              <a:spcBef>
                <a:spcPct val="0"/>
              </a:spcBef>
            </a:pPr>
            <a:r>
              <a:rPr lang="en-US" sz="2046">
                <a:solidFill>
                  <a:srgbClr val="1B1B1B"/>
                </a:solidFill>
                <a:latin typeface="Halant Light"/>
              </a:rPr>
              <a:t>Existe um mito, cristalizado na história da arte, principalmente a partir dos românticos do século XIX e dos períodos subseqüentes, que liga o sofrimento ao ato da criação. Para alguns, boa parte do trabalho plástico estaria relacionado a esse conceito, como se fosse necessário ter uma grande perda ou dor para projetá-la de maneira significativa numa tela ou num papel (...).</a:t>
            </a:r>
          </a:p>
          <a:p>
            <a:pPr>
              <a:lnSpc>
                <a:spcPts val="2864"/>
              </a:lnSpc>
              <a:spcBef>
                <a:spcPct val="0"/>
              </a:spcBef>
            </a:pPr>
          </a:p>
          <a:p>
            <a:pPr>
              <a:lnSpc>
                <a:spcPts val="2864"/>
              </a:lnSpc>
              <a:spcBef>
                <a:spcPct val="0"/>
              </a:spcBef>
            </a:pPr>
            <a:r>
              <a:rPr lang="en-US" sz="2046">
                <a:solidFill>
                  <a:srgbClr val="1B1B1B"/>
                </a:solidFill>
                <a:latin typeface="Halant Light"/>
              </a:rPr>
              <a:t>A pintura de Adriana de Castro mostra o contrário. Ela pinta com prazer. </a:t>
            </a:r>
          </a:p>
          <a:p>
            <a:pPr>
              <a:lnSpc>
                <a:spcPts val="2864"/>
              </a:lnSpc>
              <a:spcBef>
                <a:spcPct val="0"/>
              </a:spcBef>
            </a:pPr>
            <a:r>
              <a:rPr lang="en-US" sz="2046">
                <a:solidFill>
                  <a:srgbClr val="1B1B1B"/>
                </a:solidFill>
                <a:latin typeface="Halant Light"/>
              </a:rPr>
              <a:t>A alegria de pintar permite atingir especiais momentos de encantamento, tanto nas obras monocromáticas, nas quais o jogo de velaturas é essencial, assim como naquelas em que, embora exista uma cor predominante,</a:t>
            </a:r>
          </a:p>
          <a:p>
            <a:pPr>
              <a:lnSpc>
                <a:spcPts val="2864"/>
              </a:lnSpc>
              <a:spcBef>
                <a:spcPct val="0"/>
              </a:spcBef>
            </a:pPr>
            <a:r>
              <a:rPr lang="en-US" sz="2046">
                <a:solidFill>
                  <a:srgbClr val="1B1B1B"/>
                </a:solidFill>
                <a:latin typeface="Halant Light"/>
              </a:rPr>
              <a:t>ocorre a interferência de uma segunda cor ou mesmo de uma terceira para instaurar diálogos visuais. </a:t>
            </a:r>
            <a:r>
              <a:rPr lang="en-US" sz="2046">
                <a:solidFill>
                  <a:srgbClr val="1B1B1B"/>
                </a:solidFill>
                <a:latin typeface="Halant Light"/>
              </a:rPr>
              <a:t>Do dialogo entre esses recursos, nasce um trabalho vigoroso e consistente, mas, acima de tudo, feito com prazer.</a:t>
            </a:r>
          </a:p>
          <a:p>
            <a:pPr>
              <a:lnSpc>
                <a:spcPts val="2864"/>
              </a:lnSpc>
              <a:spcBef>
                <a:spcPct val="0"/>
              </a:spcBef>
            </a:pPr>
          </a:p>
        </p:txBody>
      </p:sp>
      <p:sp>
        <p:nvSpPr>
          <p:cNvPr name="AutoShape 5" id="5"/>
          <p:cNvSpPr/>
          <p:nvPr/>
        </p:nvSpPr>
        <p:spPr>
          <a:xfrm rot="5400000">
            <a:off x="4866300" y="3521123"/>
            <a:ext cx="21000" cy="6656644"/>
          </a:xfrm>
          <a:prstGeom prst="rect">
            <a:avLst/>
          </a:prstGeom>
          <a:solidFill>
            <a:srgbClr val="1B1B1B"/>
          </a:solid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5375" t="0" r="5375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6278880" cy="73152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4996" t="28672" r="51802" b="31204"/>
          <a:stretch>
            <a:fillRect/>
          </a:stretch>
        </p:blipFill>
        <p:spPr>
          <a:xfrm flipH="false" flipV="false" rot="0">
            <a:off x="272957" y="632370"/>
            <a:ext cx="3378405" cy="558425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52875" t="25962" r="3013" b="33068"/>
          <a:stretch>
            <a:fillRect/>
          </a:stretch>
        </p:blipFill>
        <p:spPr>
          <a:xfrm flipH="false" flipV="false" rot="0">
            <a:off x="3908176" y="632370"/>
            <a:ext cx="3378405" cy="5584258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7448119" y="1376777"/>
            <a:ext cx="2127807" cy="2047722"/>
            <a:chOff x="0" y="0"/>
            <a:chExt cx="2837076" cy="273029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9525"/>
              <a:ext cx="2837076" cy="14394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Halant Medium"/>
                </a:rPr>
                <a:t>Acrílico </a:t>
              </a:r>
            </a:p>
            <a:p>
              <a:pPr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Halant Medium"/>
                </a:rPr>
                <a:t>Sobre Tela </a:t>
              </a:r>
            </a:p>
            <a:p>
              <a:pPr>
                <a:lnSpc>
                  <a:spcPts val="2880"/>
                </a:lnSpc>
              </a:pPr>
              <a:r>
                <a:rPr lang="en-US" sz="2399">
                  <a:solidFill>
                    <a:srgbClr val="FFFFFF"/>
                  </a:solidFill>
                  <a:latin typeface="Halant Medium"/>
                </a:rPr>
                <a:t>.</a:t>
              </a:r>
              <a:r>
                <a:rPr lang="en-US" sz="2400">
                  <a:solidFill>
                    <a:srgbClr val="FFFFFF"/>
                  </a:solidFill>
                  <a:latin typeface="Halant Medium"/>
                </a:rPr>
                <a:t>80cm X 1.20cm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820130"/>
              <a:ext cx="2837076" cy="910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99"/>
                </a:lnSpc>
              </a:pPr>
              <a:r>
                <a:rPr lang="en-US" sz="2000">
                  <a:solidFill>
                    <a:srgbClr val="FFFFFF"/>
                  </a:solidFill>
                  <a:latin typeface="Halant Light"/>
                </a:rPr>
                <a:t>Força 1 R$ 1.500,00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FFFFF"/>
                  </a:solidFill>
                  <a:latin typeface="Halant Light"/>
                </a:rPr>
                <a:t>Força 2 R$ 1.500,00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8838724" y="6169003"/>
            <a:ext cx="366712" cy="41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2424">
                <a:solidFill>
                  <a:srgbClr val="FFFFFF"/>
                </a:solidFill>
                <a:latin typeface="Halant Medium"/>
              </a:rPr>
              <a:t>AC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>
            <a:alphaModFix amt="19999"/>
          </a:blip>
          <a:srcRect l="5375" t="0" r="5375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6278880" cy="73152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1900"/>
          <a:stretch>
            <a:fillRect/>
          </a:stretch>
        </p:blipFill>
        <p:spPr>
          <a:xfrm flipH="false" flipV="false" rot="0">
            <a:off x="441519" y="877796"/>
            <a:ext cx="6476783" cy="4765279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7286581" y="1212714"/>
            <a:ext cx="2127807" cy="2409978"/>
            <a:chOff x="0" y="0"/>
            <a:chExt cx="2837076" cy="321330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9525"/>
              <a:ext cx="2837076" cy="1922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400">
                  <a:solidFill>
                    <a:srgbClr val="1B1B1B"/>
                  </a:solidFill>
                  <a:latin typeface="Halant Medium"/>
                </a:rPr>
                <a:t>Acrílico </a:t>
              </a:r>
            </a:p>
            <a:p>
              <a:pPr>
                <a:lnSpc>
                  <a:spcPts val="2879"/>
                </a:lnSpc>
              </a:pPr>
              <a:r>
                <a:rPr lang="en-US" sz="2400">
                  <a:solidFill>
                    <a:srgbClr val="1B1B1B"/>
                  </a:solidFill>
                  <a:latin typeface="Halant Medium"/>
                </a:rPr>
                <a:t>Sobre Tela </a:t>
              </a:r>
            </a:p>
            <a:p>
              <a:pPr>
                <a:lnSpc>
                  <a:spcPts val="2880"/>
                </a:lnSpc>
              </a:pPr>
              <a:r>
                <a:rPr lang="en-US" sz="2399">
                  <a:solidFill>
                    <a:srgbClr val="1B1B1B"/>
                  </a:solidFill>
                  <a:latin typeface="Halant Medium"/>
                </a:rPr>
                <a:t>.1.0</a:t>
              </a:r>
              <a:r>
                <a:rPr lang="en-US" sz="2400">
                  <a:solidFill>
                    <a:srgbClr val="1B1B1B"/>
                  </a:solidFill>
                  <a:latin typeface="Halant Medium"/>
                </a:rPr>
                <a:t>0cm X 1.40cm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303137"/>
              <a:ext cx="2837076" cy="910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99"/>
                </a:lnSpc>
              </a:pPr>
              <a:r>
                <a:rPr lang="en-US" sz="2000">
                  <a:solidFill>
                    <a:srgbClr val="1B1B1B"/>
                  </a:solidFill>
                  <a:latin typeface="Halant Light"/>
                </a:rPr>
                <a:t>Iluminação</a:t>
              </a:r>
            </a:p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1B1B1B"/>
                  </a:solidFill>
                  <a:latin typeface="Halant Light"/>
                </a:rPr>
                <a:t> R$ 2.200,00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838724" y="6169003"/>
            <a:ext cx="366712" cy="414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3"/>
              </a:lnSpc>
            </a:pPr>
            <a:r>
              <a:rPr lang="en-US" sz="2424">
                <a:solidFill>
                  <a:srgbClr val="1B1B1B"/>
                </a:solidFill>
                <a:latin typeface="Halant Medium"/>
              </a:rPr>
              <a:t>AC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B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3048" y="4821873"/>
            <a:ext cx="3432983" cy="759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Halant Medium"/>
              </a:rPr>
              <a:t>Fase Nova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52225" y="5138816"/>
            <a:ext cx="2835874" cy="1042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19"/>
              </a:lnSpc>
            </a:pPr>
            <a:r>
              <a:rPr lang="en-US" sz="2013">
                <a:solidFill>
                  <a:srgbClr val="FFFFFF"/>
                </a:solidFill>
                <a:latin typeface="Halant Light"/>
              </a:rPr>
              <a:t>Acrílico sobre tela</a:t>
            </a:r>
          </a:p>
          <a:p>
            <a:pPr>
              <a:lnSpc>
                <a:spcPts val="2819"/>
              </a:lnSpc>
            </a:pPr>
            <a:r>
              <a:rPr lang="en-US" sz="2013">
                <a:solidFill>
                  <a:srgbClr val="FFFFFF"/>
                </a:solidFill>
                <a:latin typeface="Halant Light"/>
              </a:rPr>
              <a:t>.80cm X 1.20cm</a:t>
            </a:r>
          </a:p>
          <a:p>
            <a:pPr>
              <a:lnSpc>
                <a:spcPts val="2819"/>
              </a:lnSpc>
              <a:spcBef>
                <a:spcPct val="0"/>
              </a:spcBef>
            </a:pPr>
            <a:r>
              <a:rPr lang="en-US" sz="2013">
                <a:solidFill>
                  <a:srgbClr val="FFFFFF"/>
                </a:solidFill>
                <a:latin typeface="Halant Light"/>
              </a:rPr>
              <a:t>R$ 2.000,00 </a:t>
            </a:r>
            <a:r>
              <a:rPr lang="en-US" sz="2013">
                <a:solidFill>
                  <a:srgbClr val="FF1616"/>
                </a:solidFill>
                <a:latin typeface="Halant Light"/>
              </a:rPr>
              <a:t>vendido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4974" t="6367" r="18960" b="6836"/>
          <a:stretch>
            <a:fillRect/>
          </a:stretch>
        </p:blipFill>
        <p:spPr>
          <a:xfrm flipH="false" flipV="false" rot="0">
            <a:off x="754744" y="300000"/>
            <a:ext cx="6633355" cy="4252935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731520" y="-72964"/>
            <a:ext cx="23224" cy="7492275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6" id="6"/>
          <p:cNvSpPr txBox="true"/>
          <p:nvPr/>
        </p:nvSpPr>
        <p:spPr>
          <a:xfrm rot="5400000">
            <a:off x="7578870" y="1973724"/>
            <a:ext cx="312708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Halant Medium"/>
              </a:rPr>
              <a:t>ADRIANA DE CASTRO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5555" t="0" r="5555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31520" y="731520"/>
            <a:ext cx="8290560" cy="631369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744409" y="4415480"/>
            <a:ext cx="6264782" cy="424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1B1B1B"/>
                </a:solidFill>
                <a:latin typeface="Halant Medium"/>
              </a:rPr>
              <a:t>Tríptico desenvolvido sob encomenda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33315" y="5258822"/>
            <a:ext cx="7686971" cy="116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1B1B1B"/>
                </a:solidFill>
                <a:latin typeface="Halant Light"/>
              </a:rPr>
              <a:t>A intenção era trazer um pouco de natureza, uma sensação de "copa"das árvores, das diversas horas do dia,  para dentro de casa. E você? O que gosta de ver nas paredes do seu lar?</a:t>
            </a:r>
          </a:p>
        </p:txBody>
      </p:sp>
      <p:sp>
        <p:nvSpPr>
          <p:cNvPr name="AutoShape 5" id="5"/>
          <p:cNvSpPr/>
          <p:nvPr/>
        </p:nvSpPr>
        <p:spPr>
          <a:xfrm rot="5400000">
            <a:off x="4866300" y="1677641"/>
            <a:ext cx="21000" cy="6656644"/>
          </a:xfrm>
          <a:prstGeom prst="rect">
            <a:avLst/>
          </a:prstGeom>
          <a:solidFill>
            <a:srgbClr val="1B1B1B"/>
          </a:solidFill>
        </p:spPr>
      </p:sp>
      <p:sp>
        <p:nvSpPr>
          <p:cNvPr name="AutoShape 6" id="6"/>
          <p:cNvSpPr/>
          <p:nvPr/>
        </p:nvSpPr>
        <p:spPr>
          <a:xfrm rot="5400000">
            <a:off x="4979757" y="3423123"/>
            <a:ext cx="21000" cy="6656644"/>
          </a:xfrm>
          <a:prstGeom prst="rect">
            <a:avLst/>
          </a:prstGeom>
          <a:solidFill>
            <a:srgbClr val="1B1B1B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17656" r="0" b="18245"/>
          <a:stretch>
            <a:fillRect/>
          </a:stretch>
        </p:blipFill>
        <p:spPr>
          <a:xfrm flipH="false" flipV="false" rot="0">
            <a:off x="226914" y="457337"/>
            <a:ext cx="9526686" cy="34310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>
            <a:alphaModFix amt="40000"/>
          </a:blip>
          <a:srcRect l="5555" t="0" r="5555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1775" y="845763"/>
            <a:ext cx="924648" cy="61026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0615" y="2240685"/>
            <a:ext cx="766969" cy="621245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731520" y="-72964"/>
            <a:ext cx="23224" cy="7492275"/>
          </a:xfrm>
          <a:prstGeom prst="rect">
            <a:avLst/>
          </a:prstGeom>
          <a:solidFill>
            <a:srgbClr val="1B1B1B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14130" t="0" r="14130" b="0"/>
          <a:stretch>
            <a:fillRect/>
          </a:stretch>
        </p:blipFill>
        <p:spPr>
          <a:xfrm flipH="false" flipV="false" rot="0">
            <a:off x="5450136" y="0"/>
            <a:ext cx="4303464" cy="535712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160787" y="6097709"/>
            <a:ext cx="5149579" cy="759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1B1B1B"/>
                </a:solidFill>
                <a:latin typeface="Halant Medium"/>
              </a:rPr>
              <a:t>Entre em contato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0787" y="3984944"/>
            <a:ext cx="3716013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40"/>
              </a:lnSpc>
            </a:pPr>
            <a:r>
              <a:rPr lang="en-US" sz="2200">
                <a:solidFill>
                  <a:srgbClr val="1B1B1B"/>
                </a:solidFill>
                <a:latin typeface="Halant Medium"/>
              </a:rPr>
              <a:t>www.adrianadecastro.com.br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333799" y="845763"/>
            <a:ext cx="2803555" cy="653031"/>
            <a:chOff x="0" y="0"/>
            <a:chExt cx="3738074" cy="87070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509813"/>
              <a:ext cx="3738074" cy="3608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1B1B1B"/>
                  </a:solidFill>
                  <a:latin typeface="Halant Light"/>
                </a:rPr>
                <a:t>adriana@adrianadecastro.com.br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38100"/>
              <a:ext cx="3738074" cy="4617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1B1B1B"/>
                  </a:solidFill>
                  <a:latin typeface="Halant Medium"/>
                </a:rPr>
                <a:t>EMAIL ADDRESS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526219" y="2174408"/>
            <a:ext cx="2803555" cy="785585"/>
            <a:chOff x="0" y="0"/>
            <a:chExt cx="3738074" cy="1047447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509813"/>
              <a:ext cx="3738074" cy="537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1B1B1B"/>
                  </a:solidFill>
                  <a:latin typeface="Halant Light"/>
                </a:rPr>
                <a:t>11  98591-7609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38100"/>
              <a:ext cx="3738074" cy="4617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1B1B1B"/>
                  </a:solidFill>
                  <a:latin typeface="Halant Medium"/>
                </a:rPr>
                <a:t>WHA</a:t>
              </a:r>
              <a:r>
                <a:rPr lang="en-US" sz="2100">
                  <a:solidFill>
                    <a:srgbClr val="1B1B1B"/>
                  </a:solidFill>
                  <a:latin typeface="Halant Medium"/>
                </a:rPr>
                <a:t>TSAPP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056759" y="6449060"/>
            <a:ext cx="312708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>
                <a:solidFill>
                  <a:srgbClr val="1B1B1B"/>
                </a:solidFill>
                <a:latin typeface="Halant Medium"/>
              </a:rPr>
              <a:t>ADRIANA DE CASTRO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DAEZnr0i6jg</dc:identifier>
  <dcterms:modified xsi:type="dcterms:W3CDTF">2011-08-01T06:04:30Z</dcterms:modified>
  <cp:revision>1</cp:revision>
  <dc:title>Adriana de Castro</dc:title>
</cp:coreProperties>
</file>